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9144000"/>
  <p:notesSz cx="6858000" cy="9144000"/>
  <p:embeddedFontLst>
    <p:embeddedFont>
      <p:font typeface="Montserrat"/>
      <p:regular r:id="rId15"/>
      <p:bold r:id="rId16"/>
      <p:italic r:id="rId17"/>
      <p:boldItalic r:id="rId18"/>
    </p:embeddedFont>
    <p:embeddedFont>
      <p:font typeface="Lato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bold.fntdata"/><Relationship Id="rId11" Type="http://schemas.openxmlformats.org/officeDocument/2006/relationships/slide" Target="slides/slide6.xml"/><Relationship Id="rId22" Type="http://schemas.openxmlformats.org/officeDocument/2006/relationships/font" Target="fonts/Lato-boldItalic.fntdata"/><Relationship Id="rId10" Type="http://schemas.openxmlformats.org/officeDocument/2006/relationships/slide" Target="slides/slide5.xml"/><Relationship Id="rId21" Type="http://schemas.openxmlformats.org/officeDocument/2006/relationships/font" Target="fonts/Lato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ontserrat-regular.fntdata"/><Relationship Id="rId14" Type="http://schemas.openxmlformats.org/officeDocument/2006/relationships/slide" Target="slides/slide9.xml"/><Relationship Id="rId17" Type="http://schemas.openxmlformats.org/officeDocument/2006/relationships/font" Target="fonts/Montserrat-italic.fntdata"/><Relationship Id="rId16" Type="http://schemas.openxmlformats.org/officeDocument/2006/relationships/font" Target="fonts/Montserrat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regular.fntdata"/><Relationship Id="rId6" Type="http://schemas.openxmlformats.org/officeDocument/2006/relationships/slide" Target="slides/slide1.xml"/><Relationship Id="rId18" Type="http://schemas.openxmlformats.org/officeDocument/2006/relationships/font" Target="fonts/Montserrat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226400" y="274573"/>
            <a:ext cx="21915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654"/>
            <a:ext cx="5153705" cy="6845694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537150" y="2104533"/>
            <a:ext cx="5017500" cy="210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083950" y="5233233"/>
            <a:ext cx="3470700" cy="67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6857248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823850" y="1712900"/>
            <a:ext cx="47760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823850" y="3524166"/>
            <a:ext cx="4776000" cy="162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2" name="Google Shape;132;p13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indent="-342900" lvl="1" marL="9144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indent="-342900" lvl="2" marL="1371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indent="-342900" lvl="3" marL="18288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indent="-342900" lvl="4" marL="22860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indent="-342900" lvl="5" marL="27432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133" name="Google Shape;133;p13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13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13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6857248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3"/>
          <p:cNvSpPr txBox="1"/>
          <p:nvPr>
            <p:ph type="title"/>
          </p:nvPr>
        </p:nvSpPr>
        <p:spPr>
          <a:xfrm>
            <a:off x="823850" y="2737333"/>
            <a:ext cx="4587000" cy="1531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507989"/>
            <a:ext cx="1037850" cy="1355016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1297500" y="525000"/>
            <a:ext cx="70389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1297500" y="2090067"/>
            <a:ext cx="7038900" cy="388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507989"/>
            <a:ext cx="1037850" cy="1355016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 txBox="1"/>
          <p:nvPr>
            <p:ph type="title"/>
          </p:nvPr>
        </p:nvSpPr>
        <p:spPr>
          <a:xfrm>
            <a:off x="1297500" y="525000"/>
            <a:ext cx="70389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297500" y="2090067"/>
            <a:ext cx="3403200" cy="388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4933221" y="2090067"/>
            <a:ext cx="3403200" cy="388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507989"/>
            <a:ext cx="1037850" cy="1355016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1297500" y="525000"/>
            <a:ext cx="70389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507989"/>
            <a:ext cx="1037850" cy="1355016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7"/>
          <p:cNvSpPr txBox="1"/>
          <p:nvPr>
            <p:ph type="title"/>
          </p:nvPr>
        </p:nvSpPr>
        <p:spPr>
          <a:xfrm>
            <a:off x="1297500" y="525000"/>
            <a:ext cx="3798900" cy="199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1297500" y="2630067"/>
            <a:ext cx="3798900" cy="322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6857829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8"/>
          <p:cNvSpPr txBox="1"/>
          <p:nvPr>
            <p:ph type="title"/>
          </p:nvPr>
        </p:nvSpPr>
        <p:spPr>
          <a:xfrm>
            <a:off x="823850" y="1155700"/>
            <a:ext cx="4587000" cy="469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507989"/>
            <a:ext cx="1037850" cy="1355016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9"/>
          <p:cNvSpPr txBox="1"/>
          <p:nvPr>
            <p:ph type="title"/>
          </p:nvPr>
        </p:nvSpPr>
        <p:spPr>
          <a:xfrm>
            <a:off x="1297500" y="2211100"/>
            <a:ext cx="3036300" cy="233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9"/>
          <p:cNvSpPr txBox="1"/>
          <p:nvPr>
            <p:ph idx="1" type="subTitle"/>
          </p:nvPr>
        </p:nvSpPr>
        <p:spPr>
          <a:xfrm>
            <a:off x="1297500" y="4717333"/>
            <a:ext cx="3036300" cy="67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9"/>
          <p:cNvSpPr txBox="1"/>
          <p:nvPr>
            <p:ph idx="2" type="body"/>
          </p:nvPr>
        </p:nvSpPr>
        <p:spPr>
          <a:xfrm>
            <a:off x="4648200" y="2262133"/>
            <a:ext cx="3676800" cy="312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5504636"/>
            <a:ext cx="698925" cy="912853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812725" y="5740500"/>
            <a:ext cx="6936000" cy="69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4"/>
          <p:cNvSpPr txBox="1"/>
          <p:nvPr>
            <p:ph type="ctrTitle"/>
          </p:nvPr>
        </p:nvSpPr>
        <p:spPr>
          <a:xfrm>
            <a:off x="3537150" y="2104533"/>
            <a:ext cx="5017500" cy="21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>
                <a:latin typeface="Times New Roman"/>
                <a:ea typeface="Times New Roman"/>
                <a:cs typeface="Times New Roman"/>
                <a:sym typeface="Times New Roman"/>
              </a:rPr>
              <a:t>Home Network Vulnerability Assessment Tool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1" name="Google Shape;141;p14"/>
          <p:cNvSpPr txBox="1"/>
          <p:nvPr>
            <p:ph idx="1" type="subTitle"/>
          </p:nvPr>
        </p:nvSpPr>
        <p:spPr>
          <a:xfrm>
            <a:off x="5083950" y="5233233"/>
            <a:ext cx="3470700" cy="67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Capstone Project Presentation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Nicholas Scafidi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>
                <a:latin typeface="Times New Roman"/>
                <a:ea typeface="Times New Roman"/>
                <a:cs typeface="Times New Roman"/>
                <a:sym typeface="Times New Roman"/>
              </a:rPr>
              <a:t>Executive Summary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7" name="Google Shape;147;p1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10000"/>
          </a:bodyPr>
          <a:lstStyle/>
          <a:p>
            <a:pPr indent="-312420" lvl="0" marL="3429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●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The Home Network Vulnerability Assessment Tool addresses the critical need for accessible cybersecurity solutions for non-technical home users. </a:t>
            </a:r>
            <a:endParaRPr sz="3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2420" lvl="0" marL="3429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●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Key Features: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4170" lvl="1" marL="74295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○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Port scanning and closure guidance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4170" lvl="1" marL="74295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○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Password strength assessment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4170" lvl="1" marL="74295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○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Secure guest network setup for IoT devices</a:t>
            </a:r>
            <a:endParaRPr sz="3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2420" lvl="0" marL="342900" rtl="0" algn="l">
              <a:spcBef>
                <a:spcPts val="640"/>
              </a:spcBef>
              <a:spcAft>
                <a:spcPts val="1200"/>
              </a:spcAft>
              <a:buClr>
                <a:schemeClr val="lt1"/>
              </a:buClr>
              <a:buSzPct val="100000"/>
              <a:buFont typeface="Times New Roman"/>
              <a:buChar char="●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User-friendly tool enhances digital safety and contributes to a culture of cybersecurity awareness.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>
                <a:latin typeface="Times New Roman"/>
                <a:ea typeface="Times New Roman"/>
                <a:cs typeface="Times New Roman"/>
                <a:sym typeface="Times New Roman"/>
              </a:rPr>
              <a:t>Background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3" name="Google Shape;153;p1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Char char="●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Increased reliance on home networks has heightened cybersecurity risks: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Char char="●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Proliferation of IoT devices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Char char="●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Risks like data breaches and unauthorized access</a:t>
            </a:r>
            <a:endParaRPr sz="3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1200"/>
              </a:spcAft>
              <a:buClr>
                <a:schemeClr val="lt1"/>
              </a:buClr>
              <a:buSzPts val="3200"/>
              <a:buFont typeface="Times New Roman"/>
              <a:buChar char="●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The project aims to bridge the gap between technical complexity and user accessibility.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7"/>
          <p:cNvSpPr txBox="1"/>
          <p:nvPr>
            <p:ph type="title"/>
          </p:nvPr>
        </p:nvSpPr>
        <p:spPr>
          <a:xfrm>
            <a:off x="520125" y="28511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>
                <a:latin typeface="Times New Roman"/>
                <a:ea typeface="Times New Roman"/>
                <a:cs typeface="Times New Roman"/>
                <a:sym typeface="Times New Roman"/>
              </a:rPr>
              <a:t>Project Goals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9" name="Google Shape;159;p17"/>
          <p:cNvSpPr txBox="1"/>
          <p:nvPr>
            <p:ph idx="1" type="body"/>
          </p:nvPr>
        </p:nvSpPr>
        <p:spPr>
          <a:xfrm>
            <a:off x="520125" y="1610675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Char char="●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Develop a tool that simplifies network vulnerability assessment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Char char="●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Provide actionable recommendations for home users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1200"/>
              </a:spcAft>
              <a:buClr>
                <a:schemeClr val="lt1"/>
              </a:buClr>
              <a:buSzPts val="3200"/>
              <a:buFont typeface="Times New Roman"/>
              <a:buChar char="●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Promote cybersecurity awareness and education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>
                <a:latin typeface="Times New Roman"/>
                <a:ea typeface="Times New Roman"/>
                <a:cs typeface="Times New Roman"/>
                <a:sym typeface="Times New Roman"/>
              </a:rPr>
              <a:t>Project Planning and Management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5" name="Google Shape;165;p1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312420" lvl="0" marL="3429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●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Timeline: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4170" lvl="1" marL="74295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○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Week 1: Research and proposal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4170" lvl="1" marL="74295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○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Week 4: Prototype 1.0 development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4170" lvl="1" marL="74295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○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Week 7: Usability testing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4170" lvl="1" marL="74295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○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Week 8: Report and presentation</a:t>
            </a:r>
            <a:endParaRPr sz="3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242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●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Success Metrics: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4170" lvl="1" marL="74295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○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90% task completion in usability tests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4170" lvl="1" marL="74295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○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Positive user feedback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4170" lvl="1" marL="742950" rtl="0" algn="l">
              <a:spcBef>
                <a:spcPts val="640"/>
              </a:spcBef>
              <a:spcAft>
                <a:spcPts val="1200"/>
              </a:spcAft>
              <a:buClr>
                <a:schemeClr val="lt1"/>
              </a:buClr>
              <a:buSzPct val="100000"/>
              <a:buFont typeface="Times New Roman"/>
              <a:buChar char="○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Identification of critical vulnerabilities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>
                <a:latin typeface="Times New Roman"/>
                <a:ea typeface="Times New Roman"/>
                <a:cs typeface="Times New Roman"/>
                <a:sym typeface="Times New Roman"/>
              </a:rPr>
              <a:t>System Design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1" name="Google Shape;171;p1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312420" lvl="0" marL="3429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●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Core Features: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4170" lvl="1" marL="74295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○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Real-time network scanning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4170" lvl="1" marL="74295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○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Comprehensive vulnerability reports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4170" lvl="1" marL="74295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○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User-friendly interface with educational resources</a:t>
            </a:r>
            <a:endParaRPr sz="3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242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●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Stakeholders: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4170" lvl="1" marL="74295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○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Home users/Remote workers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4170" lvl="1" marL="74295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○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IoT users</a:t>
            </a:r>
            <a:endParaRPr sz="3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4170" lvl="1" marL="742950" rtl="0" algn="l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○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Instructors</a:t>
            </a:r>
            <a:endParaRPr sz="3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4170" lvl="1" marL="74295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○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Cybersecurity professionals</a:t>
            </a:r>
            <a:endParaRPr sz="3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>
                <a:latin typeface="Times New Roman"/>
                <a:ea typeface="Times New Roman"/>
                <a:cs typeface="Times New Roman"/>
                <a:sym typeface="Times New Roman"/>
              </a:rPr>
              <a:t>Usability Study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7" name="Google Shape;177;p2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Char char="●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Methodology: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74650" lvl="1" marL="74295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Char char="○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Tasks: Scan network, identify vulnerabilities, implement fixes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74650" lvl="1" marL="74295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Char char="○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Participants: Varied technical expertise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Char char="●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Findings: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74650" lvl="1" marL="74295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Char char="○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Improved navigation and instructions clarity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74650" lvl="1" marL="742950" rtl="0" algn="l">
              <a:spcBef>
                <a:spcPts val="640"/>
              </a:spcBef>
              <a:spcAft>
                <a:spcPts val="1200"/>
              </a:spcAft>
              <a:buClr>
                <a:schemeClr val="lt1"/>
              </a:buClr>
              <a:buSzPts val="3200"/>
              <a:buFont typeface="Times New Roman"/>
              <a:buChar char="○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Enhanced tooltips for first-time users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>
                <a:latin typeface="Times New Roman"/>
                <a:ea typeface="Times New Roman"/>
                <a:cs typeface="Times New Roman"/>
                <a:sym typeface="Times New Roman"/>
              </a:rPr>
              <a:t>Prototype Development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3" name="Google Shape;183;p2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-297180" lvl="0" marL="3429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●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Version 1.0: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8930" lvl="1" marL="74295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○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Basic navigation and core features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9718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●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Version 2.0: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8930" lvl="1" marL="74295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○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Enhanced navigation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8930" lvl="1" marL="74295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○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Additional and </a:t>
            </a: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Simplified instructions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8930" lvl="1" marL="74295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○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Additional tooltips</a:t>
            </a:r>
            <a:endParaRPr sz="3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9718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●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Future Improvements: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8930" lvl="1" marL="74295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○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Advanced help documentation</a:t>
            </a:r>
            <a:endParaRPr sz="3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8930" lvl="1" marL="74295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Char char="○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More general help documentation and tutorials</a:t>
            </a:r>
            <a:endParaRPr sz="3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8930" lvl="1" marL="742950" rtl="0" algn="l">
              <a:spcBef>
                <a:spcPts val="640"/>
              </a:spcBef>
              <a:spcAft>
                <a:spcPts val="1200"/>
              </a:spcAft>
              <a:buClr>
                <a:schemeClr val="lt1"/>
              </a:buClr>
              <a:buSzPct val="100000"/>
              <a:buFont typeface="Times New Roman"/>
              <a:buChar char="○"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Expanded feature set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>
                <a:latin typeface="Times New Roman"/>
                <a:ea typeface="Times New Roman"/>
                <a:cs typeface="Times New Roman"/>
                <a:sym typeface="Times New Roman"/>
              </a:rPr>
              <a:t>Conclusion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9" name="Google Shape;189;p2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34290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The Home Network Vulnerability Assessment Tool empowers home users to take control of their network security. By simplifying complex tasks, it contributes to safer digital environments and promotes cybersecurity awareness.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